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9" r:id="rId2"/>
    <p:sldId id="284" r:id="rId3"/>
    <p:sldId id="309" r:id="rId4"/>
    <p:sldId id="300" r:id="rId5"/>
    <p:sldId id="261" r:id="rId6"/>
    <p:sldId id="312" r:id="rId7"/>
    <p:sldId id="265" r:id="rId8"/>
    <p:sldId id="266" r:id="rId9"/>
    <p:sldId id="301" r:id="rId10"/>
    <p:sldId id="315" r:id="rId11"/>
    <p:sldId id="320" r:id="rId12"/>
    <p:sldId id="316" r:id="rId13"/>
    <p:sldId id="322" r:id="rId14"/>
    <p:sldId id="314" r:id="rId15"/>
    <p:sldId id="317" r:id="rId16"/>
    <p:sldId id="313" r:id="rId17"/>
    <p:sldId id="318" r:id="rId18"/>
    <p:sldId id="319" r:id="rId19"/>
    <p:sldId id="27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0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C0FB58-2FFD-4071-A056-918D687F1D5D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BF7B067-5CBE-4C93-A899-CB6BEAAF3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469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8CBF-2C12-4D7C-B399-723281F59B75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554C-A250-4894-88D6-282A726B1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3698E-D6CC-4D53-AF64-C5C9819B4ED7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4E5E7-BF2D-4286-8818-E6D2BEF2F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99124-EC51-4F10-A211-AF922FB0E177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09B89-EF1F-40B1-8084-39D1DDA8A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FFE9-1A8E-490C-B356-4A2361B0D2B2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D3D08-0C09-4261-A5A5-1C028BA30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34C05-BB14-400F-9BC2-3F170A936958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5177-7FE8-44FA-9BA9-D86F5B9D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5D4B-AF18-4876-8267-6B8547179B90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13576-ABBA-4673-87DC-E76C23390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9E32B-619C-4881-A01D-048BB1EDA50E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95519-0E95-435C-8EA4-E5A437D13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34350-039C-4DBC-A9EB-849D7C3AD0FB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2D3B-A71B-4EB1-8756-E28C1BBFB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0EEC-8110-4F6F-891A-AD337DC67C85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4728A-A786-4628-B590-283E4ACFF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44BD-782B-40D5-9A2B-BFB13B17A17A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279D3-D5D9-4189-8F91-A6439B1C1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9256-855D-4BD0-AA66-D9577C1A6C5E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9B239-FBE5-468D-9AC3-2ECE809D8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8BC58C-17F0-4BCB-89B3-B72BDD3E9640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5D2D70-7E5C-4E72-9530-F7A4CE1FD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84" r:id="rId9"/>
    <p:sldLayoutId id="2147483675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488798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ЛОГОПЕДИЧЕСКИЙ ПРОЕКТ</a:t>
            </a:r>
            <a:r>
              <a:rPr lang="ru-RU" sz="4000" b="1" i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4000" b="1" i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800" b="1" i="1" dirty="0" smtClean="0">
                <a:latin typeface="+mn-lt"/>
                <a:cs typeface="Times New Roman" pitchFamily="18" charset="0"/>
              </a:rPr>
              <a:t>Тема:</a:t>
            </a:r>
            <a:r>
              <a:rPr lang="ru-RU" sz="4800" b="1" i="1" dirty="0" smtClean="0">
                <a:latin typeface="+mn-lt"/>
                <a:cs typeface="Times New Roman" pitchFamily="18" charset="0"/>
              </a:rPr>
              <a:t> </a:t>
            </a:r>
            <a:endParaRPr lang="ru-RU" sz="4800" i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12170"/>
            <a:ext cx="8229600" cy="349177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3200" b="1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bg1">
                    <a:lumMod val="10000"/>
                  </a:schemeClr>
                </a:solidFill>
              </a:rPr>
              <a:t>МБДОУ д/с № 8 «Снежинка»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Старшая комбинированная группа </a:t>
            </a:r>
          </a:p>
          <a:p>
            <a:pPr algn="ctr">
              <a:buNone/>
            </a:pPr>
            <a:endParaRPr lang="ru-RU" sz="2800" b="1" dirty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2800" b="1" dirty="0" smtClean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>
              <a:solidFill>
                <a:schemeClr val="bg1">
                  <a:lumMod val="10000"/>
                </a:schemeClr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4700" b="1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                         «СОЛНЫШКО» 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>
                <a:latin typeface="Times New Roman" pitchFamily="18" charset="0"/>
                <a:cs typeface="Times New Roman" pitchFamily="18" charset="0"/>
              </a:rPr>
            </a:br>
            <a:endParaRPr lang="ru-RU" sz="4400" b="1" dirty="0" smtClean="0"/>
          </a:p>
          <a:p>
            <a:pPr algn="ctr">
              <a:buFont typeface="Wingdings 2" pitchFamily="18" charset="2"/>
              <a:buNone/>
            </a:pPr>
            <a:endParaRPr lang="ru-RU" b="1" dirty="0" smtClean="0">
              <a:solidFill>
                <a:srgbClr val="F04E9B"/>
              </a:solidFill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b="1" dirty="0" smtClean="0">
              <a:solidFill>
                <a:srgbClr val="F04E9B"/>
              </a:solidFill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endParaRPr lang="ru-RU" b="1" dirty="0" smtClean="0">
              <a:solidFill>
                <a:srgbClr val="F04E9B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8296" y="1988840"/>
            <a:ext cx="7417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Гласные-прекрасные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Надежда\Desktop\Новая папка (2)\DSC0308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59" y="4437112"/>
            <a:ext cx="2622437" cy="196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адежда\Desktop\Новая папка (2)\DSC0308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6545" y="2996952"/>
            <a:ext cx="278431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35845" y="5301208"/>
            <a:ext cx="5472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Times New Roman" pitchFamily="18" charset="0"/>
              </a:rPr>
              <a:t>«СОЛНЫШКО» 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Проведение дидактических игр</a:t>
            </a:r>
            <a:endParaRPr lang="ru-RU" dirty="0">
              <a:latin typeface="+mn-lt"/>
            </a:endParaRPr>
          </a:p>
        </p:txBody>
      </p:sp>
      <p:pic>
        <p:nvPicPr>
          <p:cNvPr id="3075" name="Picture 3" descr="C:\Users\Надежда\Desktop\Новая папка (2)\DSC030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3582" y="1844823"/>
            <a:ext cx="3048338" cy="228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Надежда\Desktop\Новая папка (2)\DSC0309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1772816"/>
            <a:ext cx="3102490" cy="232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Надежда\Desktop\Новая папка (2)\DSC0310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425806"/>
            <a:ext cx="3024336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Надежда\Desktop\Новая папка (2)\DSC0310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4383210"/>
            <a:ext cx="3081130" cy="231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Надежда\Desktop\Новая папка (2)\DSC0310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2936250"/>
            <a:ext cx="3300659" cy="247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8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Надежда\Desktop\Новая папка (2)\DSC031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782" y="332656"/>
            <a:ext cx="4268406" cy="32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Надежда\Desktop\Новая папка (2)\DSC031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7940" y="263674"/>
            <a:ext cx="432047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Надежда\Desktop\Новая папка (2)\DSC0312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0905" y="3573016"/>
            <a:ext cx="4539146" cy="31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Альбом «Мои буквы»</a:t>
            </a:r>
            <a:endParaRPr lang="ru-RU" dirty="0">
              <a:latin typeface="+mn-lt"/>
            </a:endParaRPr>
          </a:p>
        </p:txBody>
      </p:sp>
      <p:pic>
        <p:nvPicPr>
          <p:cNvPr id="4098" name="Picture 2" descr="C:\Users\Надежда\Desktop\Новая папка (2)\DSC0313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086" y="1980566"/>
            <a:ext cx="3653898" cy="274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Надежда\Desktop\Новая папка (2)\DSC0313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2812" y="1988840"/>
            <a:ext cx="399593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Надежда\Desktop\Новая папка (2)\DSC0313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0848" y="3861048"/>
            <a:ext cx="3673824" cy="275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8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Надежда\Desktop\Новая папка (2)\DSC031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665"/>
            <a:ext cx="489654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Надежда\Desktop\Новая папка (2)\DSC031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2564904"/>
            <a:ext cx="5550763" cy="416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8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 descr="http://player.myshared.ru/9/542074/slides/slide_12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848872" cy="60456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9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Гласные-прекрасные</a:t>
            </a:r>
            <a:endParaRPr lang="ru-RU" sz="5400" dirty="0">
              <a:latin typeface="+mn-lt"/>
            </a:endParaRPr>
          </a:p>
        </p:txBody>
      </p:sp>
      <p:pic>
        <p:nvPicPr>
          <p:cNvPr id="5122" name="Picture 2" descr="C:\Users\Надежда\Desktop\Новая папка (2)\DSC030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573" y="1196752"/>
            <a:ext cx="3552392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Надежда\Desktop\Новая папка (2)\DSC031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1122" y="1196752"/>
            <a:ext cx="355239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Надежда\Desktop\Новая папка (2)\DSC0312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4059285"/>
            <a:ext cx="355239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Надежда\Desktop\Новая папка (2)\DSC0312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1122" y="4059801"/>
            <a:ext cx="3637977" cy="272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3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8301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endParaRPr lang="ru-RU" sz="3600" b="1" i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626771"/>
              </p:ext>
            </p:extLst>
          </p:nvPr>
        </p:nvGraphicFramePr>
        <p:xfrm>
          <a:off x="285750" y="1935163"/>
          <a:ext cx="8401080" cy="4212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8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541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r>
                        <a:rPr lang="ru-RU" baseline="0" dirty="0" smtClean="0"/>
                        <a:t> поведения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4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Декабрь</a:t>
                      </a:r>
                    </a:p>
                    <a:p>
                      <a:r>
                        <a:rPr lang="ru-RU" sz="1800" dirty="0" smtClean="0"/>
                        <a:t>(с 01</a:t>
                      </a:r>
                      <a:r>
                        <a:rPr lang="ru-RU" sz="1800" baseline="0" dirty="0" smtClean="0"/>
                        <a:t> по 15 )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роведение конкурса «Веселые стихи о гласных»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оздание рукотворной книги «Гласные – прекрасные»;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выставки букв, сделанных детьми совместно с родителями.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Итоговое занятие  «В королевстве гласных звуков и букв»  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Учитель-логопед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10358" y="404664"/>
            <a:ext cx="6385210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3</a:t>
            </a:r>
            <a:r>
              <a:rPr lang="ru-RU" sz="40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 этап </a:t>
            </a:r>
            <a: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/>
            </a:r>
            <a:b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Заключительный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62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pPr algn="ctr"/>
            <a: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48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48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Рукотворная книга</a:t>
            </a: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6146" name="Picture 2" descr="C:\Users\Надежда\Desktop\Новая папка (2)\DSC031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742" y="764704"/>
            <a:ext cx="3911996" cy="293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Надежда\Desktop\Новая папка (2)\DSC031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764704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Надежда\Desktop\Новая папка (2)\DSC0314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742" y="3853409"/>
            <a:ext cx="3816424" cy="27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Надежда\Desktop\Новая папка (2)\DSC0314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3869" y="3861049"/>
            <a:ext cx="3898609" cy="27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38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Выставка букв</a:t>
            </a:r>
            <a:endParaRPr lang="ru-RU" sz="5400" dirty="0">
              <a:latin typeface="+mn-lt"/>
            </a:endParaRPr>
          </a:p>
        </p:txBody>
      </p:sp>
      <p:pic>
        <p:nvPicPr>
          <p:cNvPr id="7172" name="Picture 4" descr="C:\Users\Надежда\Desktop\Фото\DSC031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89654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Надежда\Desktop\Фото\DSC0315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3010344"/>
            <a:ext cx="5070709" cy="380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2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23900"/>
          </a:xfrm>
        </p:spPr>
        <p:txBody>
          <a:bodyPr/>
          <a:lstStyle/>
          <a:p>
            <a:pPr algn="ctr"/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pitchFamily="18" charset="0"/>
              </a:rPr>
              <a:t>Литература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857784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Алтухова Н. Г. Звуковая мозаика –СПБ: Детство-Пресс, 2000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Бондаренко В. И. Дидактические игры в детском саду, М: Просвещение, 1991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Васильева  С. А., Соколова Н. В. Логопедические игры для дошкольников-М: Школа-Пресс, 1999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Выгодская И.Г. Берковская Н. В., </a:t>
            </a:r>
            <a:r>
              <a:rPr lang="ru-RU" sz="1600" dirty="0" err="1" smtClean="0"/>
              <a:t>Звукоград</a:t>
            </a:r>
            <a:r>
              <a:rPr lang="ru-RU" sz="1600" dirty="0" smtClean="0"/>
              <a:t>, </a:t>
            </a:r>
            <a:r>
              <a:rPr lang="ru-RU" sz="1600" dirty="0" err="1" smtClean="0"/>
              <a:t>Буквоград</a:t>
            </a:r>
            <a:r>
              <a:rPr lang="ru-RU" sz="1600" dirty="0" smtClean="0"/>
              <a:t>, </a:t>
            </a:r>
            <a:r>
              <a:rPr lang="ru-RU" sz="1600" dirty="0" err="1" smtClean="0"/>
              <a:t>Златоустия</a:t>
            </a:r>
            <a:r>
              <a:rPr lang="ru-RU" sz="1600" dirty="0" smtClean="0"/>
              <a:t> М: </a:t>
            </a:r>
            <a:r>
              <a:rPr lang="ru-RU" sz="1600" dirty="0" err="1" smtClean="0"/>
              <a:t>Линка</a:t>
            </a:r>
            <a:r>
              <a:rPr lang="ru-RU" sz="1600" dirty="0" smtClean="0"/>
              <a:t>-Пресс, 1999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Спецкурс: «Обучение дошкольников грамоте»/ </a:t>
            </a:r>
            <a:r>
              <a:rPr lang="ru-RU" sz="1600" dirty="0" err="1" smtClean="0"/>
              <a:t>Журова</a:t>
            </a:r>
            <a:r>
              <a:rPr lang="ru-RU" sz="1600" dirty="0" smtClean="0"/>
              <a:t> Л.Е., </a:t>
            </a:r>
            <a:r>
              <a:rPr lang="ru-RU" sz="1600" dirty="0" err="1" smtClean="0"/>
              <a:t>Варенцова</a:t>
            </a:r>
            <a:r>
              <a:rPr lang="ru-RU" sz="1600" dirty="0" smtClean="0"/>
              <a:t> Н. С. и др. Под редакцией Дуровой Н. В. –М: А.П.О., 1994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err="1" smtClean="0"/>
              <a:t>Швайко</a:t>
            </a:r>
            <a:r>
              <a:rPr lang="ru-RU" sz="1600" dirty="0" smtClean="0"/>
              <a:t> Г. С. Игры и игровые упражнения для развития речи: Книга для воспитателей детского сада: Из опыта работы. Под редакцией Гербовой В. В-2-е издание </a:t>
            </a:r>
            <a:r>
              <a:rPr lang="ru-RU" sz="1600" dirty="0" err="1" smtClean="0"/>
              <a:t>испр</a:t>
            </a:r>
            <a:r>
              <a:rPr lang="ru-RU" sz="1600" dirty="0" smtClean="0"/>
              <a:t>.- М: Просвещение, 1998</a:t>
            </a:r>
            <a:endParaRPr lang="ru-RU" sz="16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Александрова </a:t>
            </a:r>
            <a:r>
              <a:rPr lang="ru-RU" sz="1600" dirty="0"/>
              <a:t>Т.В. Живые звуки, или Фонетика для дошкольников. - СПб.; «Детство- Пресс», </a:t>
            </a:r>
            <a:r>
              <a:rPr lang="ru-RU" sz="1600" dirty="0" smtClean="0"/>
              <a:t>2005</a:t>
            </a:r>
            <a:endParaRPr lang="ru-RU" sz="16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Быкова </a:t>
            </a:r>
            <a:r>
              <a:rPr lang="ru-RU" sz="1600" dirty="0"/>
              <a:t>И. А. Обучение детей грамоте в игровой форме: Методическое пособие. – СПб.: «ДЕТСТВО-ПРЕСС», </a:t>
            </a:r>
            <a:r>
              <a:rPr lang="ru-RU" sz="1600" dirty="0" smtClean="0"/>
              <a:t>2005.</a:t>
            </a:r>
            <a:endParaRPr lang="ru-RU" sz="16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err="1" smtClean="0"/>
              <a:t>Нищева</a:t>
            </a:r>
            <a:r>
              <a:rPr lang="ru-RU" sz="1600" dirty="0" smtClean="0"/>
              <a:t> </a:t>
            </a:r>
            <a:r>
              <a:rPr lang="ru-RU" sz="1600" dirty="0"/>
              <a:t>Н. </a:t>
            </a:r>
            <a:r>
              <a:rPr lang="ru-RU" sz="1600" dirty="0" err="1"/>
              <a:t>Играйка</a:t>
            </a:r>
            <a:r>
              <a:rPr lang="ru-RU" sz="1600" dirty="0"/>
              <a:t>-грамотейка. — СПб., ДЕТСТВО-ПРЕСС, </a:t>
            </a:r>
            <a:r>
              <a:rPr lang="ru-RU" sz="1600" dirty="0" smtClean="0"/>
              <a:t>2003.</a:t>
            </a:r>
            <a:endParaRPr lang="ru-RU" sz="16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z="1600" dirty="0" smtClean="0"/>
              <a:t>Филичева </a:t>
            </a:r>
            <a:r>
              <a:rPr lang="ru-RU" sz="1600" dirty="0"/>
              <a:t>Т., Чиркина Г. Устранение общего </a:t>
            </a:r>
            <a:r>
              <a:rPr lang="ru-RU" sz="1600" dirty="0" smtClean="0"/>
              <a:t>недоразвития </a:t>
            </a:r>
            <a:r>
              <a:rPr lang="ru-RU" sz="1600" dirty="0"/>
              <a:t>речи у детей дошкольного возраста. — М., 2004.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514350" indent="-514350">
              <a:buFont typeface="Calibri" pitchFamily="34" charset="0"/>
              <a:buAutoNum type="arabicPeriod"/>
            </a:pPr>
            <a:endParaRPr lang="ru-RU" sz="16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404664"/>
            <a:ext cx="4669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Times New Roman" pitchFamily="18" charset="0"/>
              </a:rPr>
              <a:t>Литература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Участники проекта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301208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+mn-lt"/>
              </a:rPr>
              <a:t>        </a:t>
            </a:r>
            <a:r>
              <a:rPr lang="ru-RU" b="1" dirty="0" smtClean="0">
                <a:latin typeface="+mn-lt"/>
              </a:rPr>
              <a:t>Воспитанники</a:t>
            </a:r>
            <a:r>
              <a:rPr lang="ru-RU" dirty="0" smtClean="0">
                <a:latin typeface="+mn-lt"/>
              </a:rPr>
              <a:t> старшей группы компенсирующей направленности для детей с ТНР</a:t>
            </a:r>
            <a:r>
              <a:rPr lang="ru-RU" dirty="0">
                <a:latin typeface="+mn-lt"/>
              </a:rPr>
              <a:t>, </a:t>
            </a:r>
            <a:r>
              <a:rPr lang="ru-RU" dirty="0" smtClean="0">
                <a:latin typeface="+mn-lt"/>
              </a:rPr>
              <a:t>их родители</a:t>
            </a:r>
            <a:r>
              <a:rPr lang="ru-RU" dirty="0">
                <a:latin typeface="+mn-lt"/>
              </a:rPr>
              <a:t>. </a:t>
            </a:r>
            <a:endParaRPr lang="ru-RU" dirty="0" smtClean="0">
              <a:latin typeface="+mn-lt"/>
            </a:endParaRPr>
          </a:p>
          <a:p>
            <a:r>
              <a:rPr lang="ru-RU" dirty="0" smtClean="0">
                <a:latin typeface="+mn-lt"/>
              </a:rPr>
              <a:t>        </a:t>
            </a:r>
            <a:r>
              <a:rPr lang="ru-RU" b="1" dirty="0" smtClean="0">
                <a:latin typeface="+mn-lt"/>
              </a:rPr>
              <a:t>Учитель-логопед</a:t>
            </a:r>
            <a:r>
              <a:rPr lang="ru-RU" dirty="0" smtClean="0">
                <a:latin typeface="+mn-lt"/>
              </a:rPr>
              <a:t> – </a:t>
            </a:r>
            <a:r>
              <a:rPr lang="ru-RU" dirty="0" err="1" smtClean="0">
                <a:latin typeface="+mn-lt"/>
              </a:rPr>
              <a:t>Неводничик</a:t>
            </a:r>
            <a:r>
              <a:rPr lang="ru-RU" dirty="0" smtClean="0">
                <a:latin typeface="+mn-lt"/>
              </a:rPr>
              <a:t> Н.И. </a:t>
            </a:r>
          </a:p>
          <a:p>
            <a:r>
              <a:rPr lang="ru-RU" dirty="0" smtClean="0">
                <a:latin typeface="+mn-lt"/>
              </a:rPr>
              <a:t>        </a:t>
            </a:r>
            <a:r>
              <a:rPr lang="ru-RU" b="1" dirty="0" smtClean="0">
                <a:latin typeface="+mn-lt"/>
              </a:rPr>
              <a:t>Воспитатели</a:t>
            </a:r>
            <a:r>
              <a:rPr lang="ru-RU" dirty="0" smtClean="0">
                <a:latin typeface="+mn-lt"/>
              </a:rPr>
              <a:t> – </a:t>
            </a:r>
            <a:r>
              <a:rPr lang="ru-RU" dirty="0" err="1" smtClean="0">
                <a:latin typeface="+mn-lt"/>
              </a:rPr>
              <a:t>Хильман</a:t>
            </a:r>
            <a:r>
              <a:rPr lang="ru-RU" dirty="0" smtClean="0">
                <a:latin typeface="+mn-lt"/>
              </a:rPr>
              <a:t> Л.И., Рахимова Л.И.</a:t>
            </a:r>
            <a:endParaRPr lang="ru-RU" dirty="0">
              <a:latin typeface="+mn-lt"/>
            </a:endParaRPr>
          </a:p>
        </p:txBody>
      </p:sp>
      <p:pic>
        <p:nvPicPr>
          <p:cNvPr id="2050" name="Picture 2" descr="C:\Users\Надежда\Desktop\Новая папка (2)\DSC030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785708"/>
            <a:ext cx="4726491" cy="354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75034"/>
          </a:xfrm>
        </p:spPr>
        <p:txBody>
          <a:bodyPr/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Актуальность проекта</a:t>
            </a:r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i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dirty="0" smtClean="0"/>
              <a:t>        </a:t>
            </a:r>
          </a:p>
          <a:p>
            <a:pPr marL="0" indent="0" algn="just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 Дети с тяжелыми нарушениями речи часто путают понятия «Звук и буква», с трудом запоминают графические образы букв. А родители </a:t>
            </a:r>
            <a:r>
              <a:rPr lang="ru-RU" b="1" i="1" dirty="0"/>
              <a:t>не в полной мере понимают речевые проблемы своих детей и в силу этого не оказывают им должного внимания. Именно это и явилось мотивом для создания и реали­зации проекта «Гласные — пре­красные».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8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486518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+mn-lt"/>
              </a:rPr>
            </a:b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68760"/>
            <a:ext cx="8229600" cy="516063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информационно-творческий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составу участников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групповой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сроку реализации: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краткосрочный (3 месяца)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Возраст детей: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5 – 6 лет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Проблема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решение которой направлен проект: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недоразвитие фонематической стороны речи у </a:t>
            </a:r>
            <a:r>
              <a:rPr lang="ru-RU" sz="2400" dirty="0" smtClean="0"/>
              <a:t>детей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Сроки реализации проекта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-15 сентября – 15 декабря 2016 года </a:t>
            </a:r>
            <a:endParaRPr lang="ru-RU" sz="2400" dirty="0"/>
          </a:p>
          <a:p>
            <a:pPr algn="just">
              <a:buFont typeface="Wingdings" pitchFamily="2" charset="2"/>
              <a:buChar char="Ø"/>
            </a:pPr>
            <a:endParaRPr lang="ru-RU" sz="2800" dirty="0"/>
          </a:p>
          <a:p>
            <a:pPr algn="ctr">
              <a:buFont typeface="Wingdings" pitchFamily="2" charset="2"/>
              <a:buChar char="Ø"/>
            </a:pPr>
            <a:endParaRPr lang="ru-RU" sz="3200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/>
            </a:r>
            <a:br>
              <a:rPr lang="ru-RU" sz="2800" b="1" dirty="0" smtClean="0">
                <a:latin typeface="Comic Sans MS" pitchFamily="66" charset="0"/>
              </a:rPr>
            </a:br>
            <a:endParaRPr lang="ru-RU" sz="2800" dirty="0" smtClean="0">
              <a:latin typeface="Comic Sans MS" pitchFamily="66" charset="0"/>
            </a:endParaRPr>
          </a:p>
          <a:p>
            <a:pPr algn="just"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7419" y="260648"/>
            <a:ext cx="47632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Тип  проекта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5"/>
            <a:ext cx="8229600" cy="88178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73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73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73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Цель проекта</a:t>
            </a:r>
            <a:endParaRPr lang="ru-RU" sz="8000" i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58224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i="1" dirty="0" smtClean="0"/>
              <a:t>Развивать устойчивый познавательный интерес.</a:t>
            </a:r>
          </a:p>
          <a:p>
            <a:pPr>
              <a:buFont typeface="Wingdings 2" pitchFamily="18" charset="2"/>
              <a:buNone/>
            </a:pPr>
            <a:r>
              <a:rPr lang="ru-RU" sz="3200" b="1" i="1" dirty="0" smtClean="0"/>
              <a:t>Создать условия для расширения представлений о гласных звуках и буквах.</a:t>
            </a:r>
          </a:p>
          <a:p>
            <a:pPr>
              <a:buFont typeface="Wingdings 2" pitchFamily="18" charset="2"/>
              <a:buNone/>
            </a:pPr>
            <a:r>
              <a:rPr lang="ru-RU" sz="3200" b="1" i="1" dirty="0" smtClean="0"/>
              <a:t>Привлечь родителей к более тесному сотрудничеству в </a:t>
            </a:r>
            <a:r>
              <a:rPr lang="ru-RU" sz="3200" b="1" i="1" dirty="0" err="1" smtClean="0"/>
              <a:t>логокоррекционной</a:t>
            </a:r>
            <a:r>
              <a:rPr lang="ru-RU" sz="3200" b="1" i="1" dirty="0" smtClean="0"/>
              <a:t> работе.</a:t>
            </a:r>
          </a:p>
          <a:p>
            <a:pPr algn="just">
              <a:buFont typeface="Wingdings 2" pitchFamily="18" charset="2"/>
              <a:buNone/>
            </a:pPr>
            <a:endParaRPr lang="ru-RU" dirty="0" smtClean="0"/>
          </a:p>
          <a:p>
            <a:pPr algn="just">
              <a:buFont typeface="Wingdings 2" pitchFamily="18" charset="2"/>
              <a:buNone/>
            </a:pPr>
            <a:endParaRPr lang="ru-RU" dirty="0" smtClean="0"/>
          </a:p>
          <a:p>
            <a:pPr algn="just">
              <a:buFont typeface="Wingdings 2" pitchFamily="18" charset="2"/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486518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+mn-lt"/>
              </a:rPr>
            </a:b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68760"/>
            <a:ext cx="8229600" cy="5328592"/>
          </a:xfrm>
        </p:spPr>
        <p:txBody>
          <a:bodyPr/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Закрепить </a:t>
            </a:r>
            <a:r>
              <a:rPr lang="ru-RU" sz="2400" dirty="0"/>
              <a:t>знания детей о гласных звуках, их артикуляции и </a:t>
            </a:r>
            <a:r>
              <a:rPr lang="ru-RU" sz="2400" dirty="0" smtClean="0"/>
              <a:t>звучании</a:t>
            </a:r>
            <a:endParaRPr lang="ru-RU" sz="2400" dirty="0"/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Закрепить образы гласных </a:t>
            </a:r>
            <a:r>
              <a:rPr lang="ru-RU" sz="2400" dirty="0" smtClean="0"/>
              <a:t>букв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Проводить работу по формированию и дифференциации понятий «звук-буква»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Развивать фонематическое восприятие и творческое </a:t>
            </a:r>
            <a:r>
              <a:rPr lang="ru-RU" sz="2400" dirty="0"/>
              <a:t>во­ображение на материале глас­ных звуков</a:t>
            </a:r>
            <a:endParaRPr lang="ru-RU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Развивать мелкую моторику пальцев рук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Развивать коммуникативные способности детей, формировать эмоциональный контакт педагогов и родителей с </a:t>
            </a:r>
            <a:r>
              <a:rPr lang="ru-RU" sz="2400" dirty="0"/>
              <a:t>д</a:t>
            </a:r>
            <a:r>
              <a:rPr lang="ru-RU" sz="2400" dirty="0" smtClean="0"/>
              <a:t>етьми через совместную деятельность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Развивать познавательные и творческие способности детей </a:t>
            </a:r>
          </a:p>
          <a:p>
            <a:pPr marL="0" indent="0" algn="just">
              <a:buNone/>
            </a:pPr>
            <a:endParaRPr lang="ru-RU" sz="2400" dirty="0"/>
          </a:p>
          <a:p>
            <a:pPr algn="just">
              <a:buFont typeface="Wingdings" pitchFamily="2" charset="2"/>
              <a:buChar char="Ø"/>
            </a:pPr>
            <a:endParaRPr lang="ru-RU" sz="2800" dirty="0"/>
          </a:p>
          <a:p>
            <a:pPr algn="ctr">
              <a:buFont typeface="Wingdings" pitchFamily="2" charset="2"/>
              <a:buChar char="Ø"/>
            </a:pPr>
            <a:endParaRPr lang="ru-RU" sz="3200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/>
            </a:r>
            <a:br>
              <a:rPr lang="ru-RU" sz="2800" b="1" dirty="0" smtClean="0">
                <a:latin typeface="Comic Sans MS" pitchFamily="66" charset="0"/>
              </a:rPr>
            </a:br>
            <a:endParaRPr lang="ru-RU" sz="2800" dirty="0" smtClean="0">
              <a:latin typeface="Comic Sans MS" pitchFamily="66" charset="0"/>
            </a:endParaRPr>
          </a:p>
          <a:p>
            <a:pPr algn="just"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3257" y="260648"/>
            <a:ext cx="5958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Задачи  проекта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57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21198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6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Этапы реализации проекта</a:t>
            </a:r>
            <a:endParaRPr lang="ru-RU" sz="6000" i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279919"/>
          </a:xfrm>
        </p:spPr>
        <p:txBody>
          <a:bodyPr>
            <a:normAutofit/>
          </a:bodyPr>
          <a:lstStyle/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ru-RU" sz="4400" dirty="0" smtClean="0"/>
          </a:p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400" dirty="0" smtClean="0"/>
              <a:t>Подготовительный</a:t>
            </a:r>
          </a:p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400" dirty="0" smtClean="0"/>
              <a:t>Основной                 </a:t>
            </a:r>
          </a:p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400" dirty="0" smtClean="0"/>
              <a:t>Заключительный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8301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endParaRPr lang="ru-RU" sz="3600" b="1" i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596292"/>
              </p:ext>
            </p:extLst>
          </p:nvPr>
        </p:nvGraphicFramePr>
        <p:xfrm>
          <a:off x="285750" y="1935163"/>
          <a:ext cx="84010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8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541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r>
                        <a:rPr lang="ru-RU" baseline="0" dirty="0" smtClean="0"/>
                        <a:t> поведения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4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 </a:t>
                      </a:r>
                    </a:p>
                    <a:p>
                      <a:r>
                        <a:rPr lang="ru-RU" sz="1800" dirty="0" smtClean="0"/>
                        <a:t>(с 15</a:t>
                      </a:r>
                      <a:r>
                        <a:rPr lang="ru-RU" sz="1800" baseline="0" dirty="0" smtClean="0"/>
                        <a:t> по 30 )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целей и задач проектной деятельности.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Информирование воспитателей и родителей о проведении проекта.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работы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Первичное обследование детей.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Составление перспективно-календарного плана 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Подбор методического материала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Подбор игр и материалов для основного этапа.</a:t>
                      </a:r>
                    </a:p>
                    <a:p>
                      <a:pPr marL="342900" lvl="0" indent="-342900" fontAlgn="base">
                        <a:buAutoNum type="arabicPeriod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Изучение методической литературы  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Учитель-логопед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404664"/>
            <a:ext cx="83529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1 этап </a:t>
            </a:r>
            <a: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/>
            </a:r>
            <a:b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r>
              <a:rPr lang="ru-RU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Подготовительный</a:t>
            </a:r>
            <a:r>
              <a:rPr lang="ru-RU" sz="2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2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864096"/>
          </a:xfrm>
        </p:spPr>
        <p:txBody>
          <a:bodyPr/>
          <a:lstStyle/>
          <a:p>
            <a:pPr algn="ctr"/>
            <a:r>
              <a:rPr lang="ru-RU" sz="40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2 этап </a:t>
            </a:r>
            <a:r>
              <a:rPr lang="ru-RU" sz="60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/>
            </a:r>
            <a:br>
              <a:rPr lang="ru-RU" sz="60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r>
              <a:rPr lang="ru-RU" sz="54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Основной</a:t>
            </a:r>
            <a:r>
              <a:rPr lang="ru-RU" sz="1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/>
            </a:r>
            <a:br>
              <a:rPr lang="ru-RU" sz="1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</a:br>
            <a:endParaRPr lang="ru-RU" sz="1800" dirty="0">
              <a:latin typeface="+mn-lt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301966"/>
              </p:ext>
            </p:extLst>
          </p:nvPr>
        </p:nvGraphicFramePr>
        <p:xfrm>
          <a:off x="539552" y="1176993"/>
          <a:ext cx="822960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СРОКИ</a:t>
                      </a:r>
                      <a:r>
                        <a:rPr lang="ru-RU" sz="1400" baseline="0" dirty="0" smtClean="0"/>
                        <a:t> ПРОВЕДЕНИЯ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ВИД ДЕЯТЕЛЬНОСТИ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ОТВЕТСТВЕННЫЙ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24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Октябрь-ноябрь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здание подборки стихов о гласных буквах;</a:t>
                      </a:r>
                    </a:p>
                    <a:p>
                      <a:pPr lvl="0" fontAlgn="base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роведение дидактических игр для знакомства с гласными звуками и буквами.</a:t>
                      </a:r>
                    </a:p>
                    <a:p>
                      <a:pPr lvl="0" fontAlgn="base"/>
                      <a:r>
                        <a:rPr lang="ru-RU" sz="1600" dirty="0" smtClean="0"/>
                        <a:t>3. Заполнение индивидуального альбома «Мои</a:t>
                      </a:r>
                      <a:r>
                        <a:rPr lang="ru-RU" sz="1600" baseline="0" dirty="0" smtClean="0"/>
                        <a:t> буквы</a:t>
                      </a:r>
                      <a:r>
                        <a:rPr lang="ru-RU" sz="1600" dirty="0" smtClean="0"/>
                        <a:t>» </a:t>
                      </a:r>
                    </a:p>
                    <a:p>
                      <a:pPr lvl="0" fontAlgn="base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Чтение детям сказки «Королевство звуков и букв»</a:t>
                      </a:r>
                    </a:p>
                    <a:p>
                      <a:pPr lvl="0" fontAlgn="base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подгрупповых и фронтальных занятий по обучению грамоте с использованием наглядно-дидактического пособия «Королевство звуков и букв». </a:t>
                      </a:r>
                      <a:b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Составление сказки детьми о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гласных звуках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lvl="0" fontAlgn="base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Изготовление детьми на занятиях и в домашних условиях букв из различных материалов.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Учитель-логопед, педагоги,</a:t>
                      </a:r>
                      <a:r>
                        <a:rPr lang="ru-RU" sz="1800" baseline="0" dirty="0" smtClean="0"/>
                        <a:t> родители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rgbClr val="E0F3CF"/>
      </a:lt1>
      <a:dk2>
        <a:srgbClr val="AF0F5B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1653</TotalTime>
  <Words>623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Comic Sans MS</vt:lpstr>
      <vt:lpstr>Constantia</vt:lpstr>
      <vt:lpstr>Times New Roman</vt:lpstr>
      <vt:lpstr>Wingdings</vt:lpstr>
      <vt:lpstr>Wingdings 2</vt:lpstr>
      <vt:lpstr>Поток</vt:lpstr>
      <vt:lpstr>ЛОГОПЕДИЧЕСКИЙ ПРОЕКТ Тема: </vt:lpstr>
      <vt:lpstr>Участники проекта</vt:lpstr>
      <vt:lpstr>      Актуальность проекта </vt:lpstr>
      <vt:lpstr> </vt:lpstr>
      <vt:lpstr>     Цель проекта</vt:lpstr>
      <vt:lpstr> </vt:lpstr>
      <vt:lpstr>       Этапы реализации проекта</vt:lpstr>
      <vt:lpstr> </vt:lpstr>
      <vt:lpstr>2 этап  Основной </vt:lpstr>
      <vt:lpstr>Проведение дидактических игр</vt:lpstr>
      <vt:lpstr>Презентация PowerPoint</vt:lpstr>
      <vt:lpstr>Альбом «Мои буквы»</vt:lpstr>
      <vt:lpstr>Презентация PowerPoint</vt:lpstr>
      <vt:lpstr>Презентация PowerPoint</vt:lpstr>
      <vt:lpstr>Гласные-прекрасные</vt:lpstr>
      <vt:lpstr> </vt:lpstr>
      <vt:lpstr>     Рукотворная книга  </vt:lpstr>
      <vt:lpstr>Выставка букв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«Светлячок»</dc:title>
  <cp:lastModifiedBy>Ирина Сорокина</cp:lastModifiedBy>
  <cp:revision>287</cp:revision>
  <dcterms:modified xsi:type="dcterms:W3CDTF">2017-02-11T13:41:11Z</dcterms:modified>
</cp:coreProperties>
</file>